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1" r:id="rId4"/>
    <p:sldId id="267" r:id="rId5"/>
    <p:sldId id="260" r:id="rId6"/>
    <p:sldId id="269" r:id="rId7"/>
    <p:sldId id="270" r:id="rId8"/>
    <p:sldId id="263" r:id="rId9"/>
    <p:sldId id="264" r:id="rId10"/>
    <p:sldId id="262" r:id="rId11"/>
    <p:sldId id="271" r:id="rId12"/>
    <p:sldId id="272" r:id="rId13"/>
    <p:sldId id="259" r:id="rId14"/>
    <p:sldId id="275" r:id="rId15"/>
    <p:sldId id="266" r:id="rId16"/>
    <p:sldId id="274" r:id="rId17"/>
    <p:sldId id="273" r:id="rId18"/>
    <p:sldId id="276" r:id="rId19"/>
    <p:sldId id="277" r:id="rId20"/>
    <p:sldId id="278" r:id="rId21"/>
    <p:sldId id="282" r:id="rId22"/>
    <p:sldId id="286" r:id="rId23"/>
    <p:sldId id="279" r:id="rId24"/>
    <p:sldId id="283" r:id="rId25"/>
    <p:sldId id="288" r:id="rId26"/>
    <p:sldId id="284" r:id="rId27"/>
    <p:sldId id="285" r:id="rId28"/>
    <p:sldId id="28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Looser" initials="ML" lastIdx="1" clrIdx="0">
    <p:extLst>
      <p:ext uri="{19B8F6BF-5375-455C-9EA6-DF929625EA0E}">
        <p15:presenceInfo xmlns:p15="http://schemas.microsoft.com/office/powerpoint/2012/main" userId="6d3dd8ff6ed8e8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67" d="100"/>
          <a:sy n="67" d="100"/>
        </p:scale>
        <p:origin x="1732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FA4916-B078-491F-9752-7F7C99A29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5C432C-7A51-4DA9-B3AC-D7E4849763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05DE-9836-4240-8BC4-522991FFAAB3}" type="datetimeFigureOut">
              <a:rPr lang="de-CH" smtClean="0"/>
              <a:t>24.05.2021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D2E450-5C4F-473A-B78C-50AA95E5B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0A0B15-F90C-4FB3-A5DF-6B0026E64A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2FCB7-6E7E-4303-8F47-6C8D1D6418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6548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C5659-21CE-42C9-B4CD-8EB498C9C9B4}" type="datetimeFigureOut">
              <a:rPr lang="de-CH" smtClean="0"/>
              <a:t>24.05.2021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D4214-0BAD-4A7D-968E-E2688D72C05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9250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265B9-BECF-4CCF-A4CD-AD0A2B15E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7BA1D7-682C-455B-B69E-81F7AEC14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59DB98-5B9C-4169-A41D-3504A6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D141-67E7-4C0F-8854-C2A71329A49D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1E8B9-108D-4805-B4F0-DD124996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7A6154-A3CF-4704-90A7-9AC1F17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91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13AB9-1C93-46EB-994F-B25DD645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43BB49-5DA6-4E30-BE60-173F8FB0B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A39BAF-942A-4C87-80A9-555ED48C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770D-B888-4151-8BB8-A80C52BB928B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B3671D-26E5-4D6A-BC48-CFEBD4C9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354A5B-C8BB-4F1D-891F-4F8C5A4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093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22A9CA-1F30-4176-AA6A-F83AF8C7C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F6C951-452D-4AEB-84B6-B1A9F2522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90BF7C-0F59-44AB-9A00-8519C29F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E962-038F-44AD-AECB-F64D059E6D03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3F5162-4827-4293-B021-1F220602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1E7779-E97D-419F-853A-05BA39A9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017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42BDC-A119-46DE-A5DE-E7455665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90C0C-BEB9-44A0-904B-359A9CDB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AF053-8254-419A-B0E5-0634428F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314F45-5AAD-41AB-96BC-642C414E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BB907F-DFC3-4809-80AB-1BA1EE50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346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9F900-8B38-48F3-B1C8-8E3B0A17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6E2AEA-27B8-4D08-B7A1-74994F81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0D8AD-3A26-489B-B4E9-2033063D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2D06E-B72B-4651-AAA2-6A690A3EAB35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3E2415-15F4-4AB8-B39D-5123FF2E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512B41-73A1-4264-A086-3F684CA6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13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4FA23-E9C7-4FAB-9573-AB89D88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F17548-CE85-43AF-8130-CB0F52D0A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0B6A-181D-4FAA-A06D-3D384A76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5E26B1-F8CB-4711-9CF8-C91273CA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8A45-E7D2-4E35-AD87-67828D06CD8D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94782-41BF-4914-8FD2-FF42C09C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EFB983-00F4-4219-9C89-A9595782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294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C126C-EBE1-4766-9996-522B8042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B5B10D-9064-4B2F-A84E-90DCB2FC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37434B-F7A6-4BBF-A3D6-391FD8FDE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62EA-098C-4256-9C1D-53F82846C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80F39C-FAC9-4BCA-8E15-AC60F0F92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34087A-76E6-4A60-B464-F8B11E6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5F07-C8B1-4A45-9749-2F0686371278}" type="datetime1">
              <a:rPr lang="de-CH" smtClean="0"/>
              <a:t>24.05.2021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E2E190-9974-4D8C-A60A-12DDB90F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057F3B7-6D6D-420B-BE39-A817FD23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27531-F7F3-4EF1-BDF8-6306D281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AE50B-E414-480F-B1A4-3DBBBA6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E7F9-9094-4C1E-A57B-15A2AAA646A5}" type="datetime1">
              <a:rPr lang="de-CH" smtClean="0"/>
              <a:t>24.05.2021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488273-E430-40E0-9686-BCC4C967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DDD1BB-1068-4607-AFE8-877C66ED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105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E92AD7-B1D7-492F-80A6-C579449C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E214-8E03-4502-B243-DBA0FF673E9E}" type="datetime1">
              <a:rPr lang="de-CH" smtClean="0"/>
              <a:t>24.05.2021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98E8FD-ECA2-41C6-823F-29F41362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64E01-EFE4-4AB1-9D3A-690775FC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803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AB945-F684-4DE8-A842-BEA37469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2C7E6-6775-409A-AABF-E685CA2DE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A93F59-7E9D-437E-8AB0-3EF7A61B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689BCE-FEB4-4194-BE12-D2593836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AB37-F0FC-457E-9E0D-883F68319C7D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569BEC-D6B2-4A41-A024-191E5D33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E8C931-A01E-4459-8777-EC4F2F4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226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4E8A7-5F58-4B59-89CC-94ECFD6C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2688FF-5CA2-40D0-9DA5-17BEF4D1A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7B6C2-8F4F-42F7-A8A5-4C7B71A0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80FB02-2220-495E-A1DC-0F05695E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D7E3-5761-4D85-B22F-8A3251104CCB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402FF1-2461-4617-8028-40F6F3B7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02C3F1-A566-4AC9-A099-0320F644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264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4D2CE2-672E-4F7E-8177-5536ED4C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BAE033-F7D7-4A74-9C61-8429FA246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0388D7-9255-44E8-9B0C-6A7347F8B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24A03-D249-4E89-B78A-67A77FBD94CB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DF30A-FE6A-4EFC-8822-12E609A3F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7A614-7086-4E26-A92B-52485C942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6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C81F32-87DC-429C-ADCE-8057243A57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36" y="-2745526"/>
            <a:ext cx="8193630" cy="11594700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15FBC95-8512-4994-8A3C-A0F099F0B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386"/>
            <a:ext cx="9144000" cy="3657600"/>
          </a:xfrm>
        </p:spPr>
        <p:txBody>
          <a:bodyPr>
            <a:normAutofit fontScale="90000"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br>
              <a:rPr lang="en-GB" dirty="0"/>
            </a:b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Data Science Project</a:t>
            </a:r>
            <a:b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 Analysis in Zurich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Linder, Marcelo Looser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CAB44-18D1-436A-A9F2-4D9F63E5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</a:t>
            </a:fld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495D94-2976-4F35-9304-FA28AB2A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B5D0-FF91-40CD-90CC-0FE5C0460F0C}" type="datetime1">
              <a:rPr lang="de-CH" smtClean="0"/>
              <a:t>24.05.2021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494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EBC4C-627B-4CC7-8EA4-8FC44115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1272"/>
            <a:ext cx="10515600" cy="4351338"/>
          </a:xfrm>
        </p:spPr>
        <p:txBody>
          <a:bodyPr/>
          <a:lstStyle/>
          <a:p>
            <a:endParaRPr lang="de-CH" dirty="0"/>
          </a:p>
          <a:p>
            <a:r>
              <a:rPr lang="de-CH" dirty="0">
                <a:solidFill>
                  <a:srgbClr val="800000"/>
                </a:solidFill>
              </a:rPr>
              <a:t>Drop </a:t>
            </a:r>
            <a:r>
              <a:rPr lang="en-GB" dirty="0">
                <a:solidFill>
                  <a:srgbClr val="800000"/>
                </a:solidFill>
              </a:rPr>
              <a:t>unimportant columns</a:t>
            </a:r>
            <a:r>
              <a:rPr lang="en-GB" dirty="0"/>
              <a:t>. (Note: nans were not dropped)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Add counts together on both sides</a:t>
            </a:r>
            <a:r>
              <a:rPr lang="en-GB" dirty="0"/>
              <a:t> of the lane to get the total.</a:t>
            </a:r>
          </a:p>
          <a:p>
            <a:r>
              <a:rPr lang="en-GB" dirty="0"/>
              <a:t>The measurements were taken every 15 min; get the total for one hour.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2D05C-D991-444C-9ABE-A46BDC05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689DE-5D20-442B-B663-8A0429BC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10</a:t>
            </a:fld>
            <a:endParaRPr lang="de-CH"/>
          </a:p>
        </p:txBody>
      </p:sp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CDC9C96-96E1-4AC7-8118-041BE31D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65241"/>
            <a:ext cx="5400041" cy="14910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B4C0232-5E80-4B20-A33D-E3DB5ED1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0644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  <a:r>
              <a:rPr lang="de-CH" dirty="0"/>
              <a:t>,</a:t>
            </a:r>
            <a:r>
              <a:rPr lang="en-GB" dirty="0"/>
              <a:t> counts of pedestrians and bicycles on the road</a:t>
            </a:r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C752B9F-6FD7-4C80-A6E0-B7B3DC7639EE}"/>
              </a:ext>
            </a:extLst>
          </p:cNvPr>
          <p:cNvSpPr/>
          <p:nvPr/>
        </p:nvSpPr>
        <p:spPr>
          <a:xfrm>
            <a:off x="3767070" y="4231336"/>
            <a:ext cx="14488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B513C3-1152-45E0-BF4A-251D9CE35EC1}"/>
              </a:ext>
            </a:extLst>
          </p:cNvPr>
          <p:cNvSpPr/>
          <p:nvPr/>
        </p:nvSpPr>
        <p:spPr>
          <a:xfrm>
            <a:off x="5950040" y="4166950"/>
            <a:ext cx="1139780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36578C-5500-47B7-9611-347B4B4476FE}"/>
              </a:ext>
            </a:extLst>
          </p:cNvPr>
          <p:cNvSpPr/>
          <p:nvPr/>
        </p:nvSpPr>
        <p:spPr>
          <a:xfrm>
            <a:off x="7089820" y="4166950"/>
            <a:ext cx="1088264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11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average temperature and rain durations</a:t>
            </a:r>
          </a:p>
          <a:p>
            <a:pPr marL="0" indent="0">
              <a:buNone/>
            </a:pPr>
            <a:r>
              <a:rPr lang="en-GB" dirty="0"/>
              <a:t>  were added to every accident according </a:t>
            </a:r>
          </a:p>
          <a:p>
            <a:pPr marL="0" indent="0">
              <a:buNone/>
            </a:pPr>
            <a:r>
              <a:rPr lang="en-GB" dirty="0"/>
              <a:t> 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</p:txBody>
      </p:sp>
    </p:spTree>
    <p:extLst>
      <p:ext uri="{BB962C8B-B14F-4D97-AF65-F5344CB8AC3E}">
        <p14:creationId xmlns:p14="http://schemas.microsoft.com/office/powerpoint/2010/main" val="78475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12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0650"/>
            <a:ext cx="10515600" cy="4786313"/>
          </a:xfrm>
        </p:spPr>
        <p:txBody>
          <a:bodyPr>
            <a:normAutofit/>
          </a:bodyPr>
          <a:lstStyle/>
          <a:p>
            <a:r>
              <a:rPr lang="en-GB" dirty="0"/>
              <a:t>The average temperature and rain dur-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ations</a:t>
            </a:r>
            <a:r>
              <a:rPr lang="en-GB" dirty="0"/>
              <a:t> were added to every accident </a:t>
            </a:r>
          </a:p>
          <a:p>
            <a:pPr marL="0" indent="0">
              <a:buNone/>
            </a:pPr>
            <a:r>
              <a:rPr lang="en-GB" dirty="0"/>
              <a:t>  according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C157E0-2D30-4111-A9F0-B466B35E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8661" y="681037"/>
            <a:ext cx="4464217" cy="55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A30F-85E6-4EC2-9D95-0A26974B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Data preparation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F0E0D-ED10-46F9-8298-21B11B99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merged</a:t>
            </a:r>
            <a:r>
              <a:rPr lang="de-CH" dirty="0"/>
              <a:t> and </a:t>
            </a:r>
            <a:r>
              <a:rPr lang="de-CH" dirty="0" err="1"/>
              <a:t>cleand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ready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undergo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6EE02-DF2E-4F6F-9331-56D1B889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4794C3-6B2A-49FA-A721-4A929FEA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13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D02EB9-EE85-42BC-BBD7-74ADC2FE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6" y="4001294"/>
            <a:ext cx="9358648" cy="1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141E4-A184-466E-9B55-3F9D080C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, </a:t>
            </a:r>
            <a:r>
              <a:rPr lang="de-CH" dirty="0" err="1"/>
              <a:t>technicalities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2B8DD7-F3F5-47EB-9474-F3CE94E8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get a grasp of the used data, we used the following modules/methods: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Quick matplotlib plots.</a:t>
            </a:r>
          </a:p>
          <a:p>
            <a:pPr lvl="1"/>
            <a:r>
              <a:rPr lang="en-GB" dirty="0"/>
              <a:t>Seaborn pair plot, to visualize immediate relations between the features.</a:t>
            </a:r>
          </a:p>
          <a:p>
            <a:pPr lvl="1"/>
            <a:r>
              <a:rPr lang="en-GB" dirty="0"/>
              <a:t>Linear regression via </a:t>
            </a:r>
            <a:r>
              <a:rPr lang="en-GB" dirty="0" err="1"/>
              <a:t>scipy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Kernel density estimation with </a:t>
            </a:r>
            <a:r>
              <a:rPr lang="en-GB" dirty="0" err="1"/>
              <a:t>defaut</a:t>
            </a:r>
            <a:r>
              <a:rPr lang="en-GB" dirty="0"/>
              <a:t> parameters in seaborn, </a:t>
            </a:r>
            <a:r>
              <a:rPr lang="en-GB" dirty="0" err="1"/>
              <a:t>scipy</a:t>
            </a:r>
            <a:r>
              <a:rPr lang="en-GB" dirty="0"/>
              <a:t> and</a:t>
            </a:r>
          </a:p>
          <a:p>
            <a:pPr marL="457200" lvl="1" indent="0">
              <a:buNone/>
            </a:pPr>
            <a:r>
              <a:rPr lang="en-GB" dirty="0"/>
              <a:t>  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All with the help of pandas </a:t>
            </a:r>
            <a:r>
              <a:rPr lang="en-GB" dirty="0" err="1"/>
              <a:t>DataFrame</a:t>
            </a:r>
            <a:r>
              <a:rPr lang="en-GB" dirty="0"/>
              <a:t> class.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4563F-7C13-44A9-86B6-FDD052D5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4D4ABE-34B1-492B-8772-680969AD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97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Fenster, drinnen, grün enthält.&#10;&#10;Automatisch generierte Beschreibung">
            <a:extLst>
              <a:ext uri="{FF2B5EF4-FFF2-40B4-BE49-F238E27FC236}">
                <a16:creationId xmlns:a16="http://schemas.microsoft.com/office/drawing/2014/main" id="{7DD70765-022F-4E33-BD5A-A9EF821F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28" y="214761"/>
            <a:ext cx="9013142" cy="609781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9BD65E-3BA9-4881-B64F-6602E887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987" y="533721"/>
            <a:ext cx="2090333" cy="637153"/>
          </a:xfrm>
        </p:spPr>
        <p:txBody>
          <a:bodyPr>
            <a:noAutofit/>
          </a:bodyPr>
          <a:lstStyle/>
          <a:p>
            <a:r>
              <a:rPr lang="de-CH" sz="2800" b="1" dirty="0" err="1"/>
              <a:t>Exploratory</a:t>
            </a:r>
            <a:r>
              <a:rPr lang="de-CH" sz="2800" b="1" dirty="0"/>
              <a:t> </a:t>
            </a:r>
            <a:r>
              <a:rPr lang="de-CH" sz="2800" b="1" dirty="0" err="1"/>
              <a:t>analysis</a:t>
            </a:r>
            <a:endParaRPr lang="de-CH" sz="28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2E2748-C155-4F16-9FE3-F4088474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0BCE8D-22BD-4D27-9C36-C566BBE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15</a:t>
            </a:fld>
            <a:endParaRPr lang="de-CH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E98C5C9-7C8B-4DB0-8FA6-47FDCEC710EF}"/>
              </a:ext>
            </a:extLst>
          </p:cNvPr>
          <p:cNvSpPr/>
          <p:nvPr/>
        </p:nvSpPr>
        <p:spPr>
          <a:xfrm>
            <a:off x="1680693" y="6324279"/>
            <a:ext cx="8289294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chemeClr val="tx1"/>
                </a:solidFill>
              </a:rPr>
              <a:t>LocationE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LocationN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Temperature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RainDur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SumBicycle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  <a:r>
              <a:rPr lang="de-CH" sz="1400" dirty="0" err="1">
                <a:solidFill>
                  <a:schemeClr val="tx1"/>
                </a:solidFill>
              </a:rPr>
              <a:t>SumCar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SumPedestrian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1AB50F-2A4C-4B41-9CFD-2393A91811F8}"/>
              </a:ext>
            </a:extLst>
          </p:cNvPr>
          <p:cNvSpPr txBox="1"/>
          <p:nvPr/>
        </p:nvSpPr>
        <p:spPr>
          <a:xfrm>
            <a:off x="10156433" y="1451198"/>
            <a:ext cx="1903887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0: Accident with skidding or self-accident</a:t>
            </a:r>
          </a:p>
          <a:p>
            <a:endParaRPr lang="en-US" sz="1050" dirty="0"/>
          </a:p>
          <a:p>
            <a:r>
              <a:rPr lang="en-US" sz="1050" dirty="0"/>
              <a:t>1: Accident when overtaking or changing lanes</a:t>
            </a:r>
          </a:p>
          <a:p>
            <a:endParaRPr lang="en-US" sz="1050" dirty="0"/>
          </a:p>
          <a:p>
            <a:r>
              <a:rPr lang="en-US" sz="1050" dirty="0"/>
              <a:t>2: Accident with rear-end collision</a:t>
            </a:r>
          </a:p>
          <a:p>
            <a:endParaRPr lang="en-US" sz="1050" dirty="0"/>
          </a:p>
          <a:p>
            <a:r>
              <a:rPr lang="en-US" sz="1050" dirty="0"/>
              <a:t>3: Accident when turning left or right</a:t>
            </a:r>
          </a:p>
          <a:p>
            <a:endParaRPr lang="en-US" sz="1050" dirty="0"/>
          </a:p>
          <a:p>
            <a:r>
              <a:rPr lang="en-US" sz="1050" dirty="0"/>
              <a:t>4: Accident when turning-into main road</a:t>
            </a:r>
          </a:p>
          <a:p>
            <a:endParaRPr lang="en-US" sz="1050" dirty="0"/>
          </a:p>
          <a:p>
            <a:r>
              <a:rPr lang="en-US" sz="1050" dirty="0"/>
              <a:t>5: Accident when crossing the lane(s)</a:t>
            </a:r>
          </a:p>
          <a:p>
            <a:endParaRPr lang="en-US" sz="1050" dirty="0"/>
          </a:p>
          <a:p>
            <a:r>
              <a:rPr lang="en-US" sz="1050" dirty="0"/>
              <a:t>6: Accident with head-on collision </a:t>
            </a:r>
          </a:p>
          <a:p>
            <a:endParaRPr lang="en-US" sz="1050" dirty="0"/>
          </a:p>
          <a:p>
            <a:r>
              <a:rPr lang="en-US" sz="1050" dirty="0"/>
              <a:t>7: Accident when parking</a:t>
            </a:r>
          </a:p>
          <a:p>
            <a:endParaRPr lang="en-US" sz="1050" dirty="0"/>
          </a:p>
          <a:p>
            <a:r>
              <a:rPr lang="en-US" sz="1050" dirty="0"/>
              <a:t>8: Accident involving pedestrian(s)</a:t>
            </a:r>
          </a:p>
          <a:p>
            <a:endParaRPr lang="en-US" sz="1050" dirty="0"/>
          </a:p>
          <a:p>
            <a:r>
              <a:rPr lang="en-US" sz="1050" dirty="0"/>
              <a:t>9: Accident involving animal(s)</a:t>
            </a:r>
            <a:endParaRPr lang="de-CH" sz="105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6FB2E70-07F4-4F8B-A441-B396B0FA5B85}"/>
              </a:ext>
            </a:extLst>
          </p:cNvPr>
          <p:cNvSpPr/>
          <p:nvPr/>
        </p:nvSpPr>
        <p:spPr>
          <a:xfrm rot="16200000">
            <a:off x="-2341423" y="3099749"/>
            <a:ext cx="6359245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SumPedestrian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SumCar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SumBicycle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RainDur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Temperature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LocationE</a:t>
            </a:r>
            <a:r>
              <a:rPr lang="de-CH" sz="1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49213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0BCDC3B-5CF0-466C-9F40-7A928CA54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75" y="1690688"/>
            <a:ext cx="6652712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16</a:t>
            </a:fld>
            <a:endParaRPr lang="de-CH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907331F-042B-490B-9426-8778857FF808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between</a:t>
            </a:r>
            <a:r>
              <a:rPr lang="de-CH" dirty="0"/>
              <a:t>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se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trends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scatter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 dirty="0"/>
              <a:t>, but </a:t>
            </a:r>
            <a:r>
              <a:rPr lang="de-CH" dirty="0" err="1"/>
              <a:t>only</a:t>
            </a:r>
            <a:r>
              <a:rPr lang="de-CH" dirty="0"/>
              <a:t> trivial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ones</a:t>
            </a:r>
            <a:r>
              <a:rPr lang="de-C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447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17</a:t>
            </a:fld>
            <a:endParaRPr lang="de-CH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585C3FD-5BE3-40E0-8431-DBCD2CF2D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50" y="1638807"/>
            <a:ext cx="6560850" cy="4351338"/>
          </a:xfr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214A024-E012-43F7-A3CF-8D973EF07166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cluster-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ing</a:t>
            </a:r>
            <a:r>
              <a:rPr lang="de-CH" dirty="0"/>
              <a:t>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class</a:t>
            </a:r>
            <a:r>
              <a:rPr lang="de-CH" dirty="0"/>
              <a:t> 4 </a:t>
            </a:r>
            <a:r>
              <a:rPr lang="de-CH" dirty="0" err="1"/>
              <a:t>seems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 dominant.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 </a:t>
            </a:r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31537C-64CB-4876-ABAF-819340BE9D73}"/>
              </a:ext>
            </a:extLst>
          </p:cNvPr>
          <p:cNvSpPr txBox="1"/>
          <p:nvPr/>
        </p:nvSpPr>
        <p:spPr>
          <a:xfrm>
            <a:off x="7198822" y="533671"/>
            <a:ext cx="21391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Severity classes:</a:t>
            </a:r>
          </a:p>
          <a:p>
            <a:r>
              <a:rPr lang="en-US" sz="1100" dirty="0"/>
              <a:t>1: Accident with fatalities</a:t>
            </a:r>
          </a:p>
          <a:p>
            <a:r>
              <a:rPr lang="en-US" sz="1100" dirty="0"/>
              <a:t>2: Accident with severe injuries</a:t>
            </a:r>
          </a:p>
          <a:p>
            <a:r>
              <a:rPr lang="en-US" sz="1100" dirty="0"/>
              <a:t>3: Accident with light injuries</a:t>
            </a:r>
          </a:p>
          <a:p>
            <a:r>
              <a:rPr lang="en-US" sz="1100" dirty="0"/>
              <a:t>4: Accident with property damage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161169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26FB6-7AE7-420E-964F-9570883C6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tried to find some relations via linear regression of a few non ordinal features.</a:t>
            </a:r>
          </a:p>
          <a:p>
            <a:r>
              <a:rPr lang="en-GB" dirty="0"/>
              <a:t>But we have not pursued it  further.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0C13BA-7EE8-4A03-ADE3-A84D9B63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5C8996-ADF8-46CA-A655-5B564062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18</a:t>
            </a:fld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B1DF385-ADF4-42DF-9404-92BBDD00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87563F-C501-4D6D-8266-7ABDB7A8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5" y="3846272"/>
            <a:ext cx="2964233" cy="22231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CCC0D2E-0F29-465D-8AC5-7F952C7D8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2" y="3846272"/>
            <a:ext cx="2964233" cy="2223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E16950-530E-409D-AA57-EB138DD4D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99" y="3846272"/>
            <a:ext cx="2964233" cy="22231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05233E6-03AA-4336-8DC7-B982DA4EC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567" y="3846272"/>
            <a:ext cx="2964233" cy="22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8577FCE-67F0-4C31-95B9-5CD183FC3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74" y="3481475"/>
            <a:ext cx="3240000" cy="32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19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A03962-034E-4C31-8AAE-EC65E6E6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37" y="365125"/>
            <a:ext cx="3240000" cy="3240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95028C5-33C2-488C-A05C-E19CAC95AB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see the distribution of the data points in </a:t>
            </a:r>
          </a:p>
          <a:p>
            <a:pPr marL="0" indent="0">
              <a:buNone/>
            </a:pPr>
            <a:r>
              <a:rPr lang="en-GB" dirty="0"/>
              <a:t>  addition with a probability density estimation,</a:t>
            </a:r>
          </a:p>
          <a:p>
            <a:pPr marL="0" indent="0">
              <a:buNone/>
            </a:pPr>
            <a:r>
              <a:rPr lang="en-GB" dirty="0"/>
              <a:t>  we have </a:t>
            </a:r>
            <a:r>
              <a:rPr lang="en-GB" dirty="0" err="1"/>
              <a:t>ploted</a:t>
            </a:r>
            <a:r>
              <a:rPr lang="en-GB" dirty="0"/>
              <a:t> them on map of Zurich.</a:t>
            </a:r>
          </a:p>
          <a:p>
            <a:r>
              <a:rPr lang="en-GB" dirty="0"/>
              <a:t>We used seaborn, </a:t>
            </a:r>
            <a:r>
              <a:rPr lang="en-GB" dirty="0" err="1"/>
              <a:t>scipy</a:t>
            </a:r>
            <a:r>
              <a:rPr lang="en-GB" dirty="0"/>
              <a:t> and </a:t>
            </a:r>
            <a:r>
              <a:rPr lang="en-GB" dirty="0" err="1"/>
              <a:t>sklearn</a:t>
            </a:r>
            <a:r>
              <a:rPr lang="en-GB" dirty="0"/>
              <a:t> to do this. </a:t>
            </a:r>
          </a:p>
          <a:p>
            <a:pPr marL="0" indent="0">
              <a:buNone/>
            </a:pPr>
            <a:r>
              <a:rPr lang="en-GB" dirty="0"/>
              <a:t>  Note the once on the right are </a:t>
            </a:r>
            <a:r>
              <a:rPr lang="en-GB" dirty="0" err="1"/>
              <a:t>ploted</a:t>
            </a:r>
            <a:r>
              <a:rPr lang="en-GB" dirty="0"/>
              <a:t> via </a:t>
            </a:r>
          </a:p>
          <a:p>
            <a:pPr marL="0" indent="0">
              <a:buNone/>
            </a:pPr>
            <a:r>
              <a:rPr lang="en-GB" dirty="0"/>
              <a:t>  seaborn and </a:t>
            </a:r>
            <a:r>
              <a:rPr lang="en-GB" dirty="0" err="1"/>
              <a:t>scipy</a:t>
            </a:r>
            <a:r>
              <a:rPr lang="en-GB" dirty="0"/>
              <a:t>.</a:t>
            </a:r>
          </a:p>
          <a:p>
            <a:r>
              <a:rPr lang="en-GB" dirty="0"/>
              <a:t>For the exploratory part we only used the </a:t>
            </a:r>
          </a:p>
          <a:p>
            <a:pPr marL="0" indent="0">
              <a:buNone/>
            </a:pPr>
            <a:r>
              <a:rPr lang="en-GB" dirty="0"/>
              <a:t>  default parameters.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35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DA35-43CB-4510-BE62-50A1E0BB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65028-F65B-4F68-A411-0A9CAB5F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Introduction</a:t>
            </a:r>
          </a:p>
          <a:p>
            <a:r>
              <a:rPr lang="en-GB" dirty="0"/>
              <a:t>Data preparation</a:t>
            </a:r>
          </a:p>
          <a:p>
            <a:r>
              <a:rPr lang="en-GB" dirty="0"/>
              <a:t>Exploratory analysis</a:t>
            </a:r>
          </a:p>
          <a:p>
            <a:r>
              <a:rPr lang="en-GB" dirty="0"/>
              <a:t>Classification</a:t>
            </a:r>
          </a:p>
          <a:p>
            <a:r>
              <a:rPr lang="en-GB" dirty="0"/>
              <a:t>Kernel density estimation</a:t>
            </a:r>
          </a:p>
          <a:p>
            <a:r>
              <a:rPr lang="en-GB" dirty="0"/>
              <a:t>Questions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763B6-BE79-43BA-B0FF-AAB48E55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</a:t>
            </a:fld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D0C9A-AF6A-4628-97F8-EC9C869D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5A73E-7762-45A1-AF56-3F157A2EB3FF}" type="datetime1">
              <a:rPr lang="de-CH" smtClean="0"/>
              <a:t>24.05.2021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845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45E7CD2-B2CC-4279-BD5D-53681C54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97" y="1609559"/>
            <a:ext cx="3103223" cy="212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20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9FB6087-1E16-4338-9AA6-44C5B084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197" y="1609559"/>
            <a:ext cx="3057498" cy="2124000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F53E544-F921-4CA9-8B6D-21B92FF3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09" y="3805761"/>
            <a:ext cx="3384653" cy="2124000"/>
          </a:xfrm>
          <a:prstGeom prst="rect">
            <a:avLst/>
          </a:prstGeom>
        </p:spPr>
      </p:pic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DD32D47-D662-42FF-8A6B-4CA5DA99E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736" y="3759715"/>
            <a:ext cx="2995959" cy="2226421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B74EFAF-906A-4A34-961C-998BAF7C65A4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56292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decided to use the </a:t>
            </a:r>
            <a:r>
              <a:rPr lang="en-GB" dirty="0" err="1"/>
              <a:t>sklearn</a:t>
            </a:r>
            <a:r>
              <a:rPr lang="en-GB" dirty="0"/>
              <a:t> implementation. Since we can use the implemented 2-fold cross validation to estimate the best bandwidth.</a:t>
            </a:r>
          </a:p>
        </p:txBody>
      </p:sp>
      <p:pic>
        <p:nvPicPr>
          <p:cNvPr id="16" name="Grafik 1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BCEB557-1DBC-40E8-859A-E656D9338E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r="16214"/>
          <a:stretch/>
        </p:blipFill>
        <p:spPr>
          <a:xfrm>
            <a:off x="1361667" y="3524204"/>
            <a:ext cx="3644109" cy="2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07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21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7C4F998-BF8F-4AB6-B4C7-11CCAEBF7C09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 we tried to predict three distinct features:</a:t>
            </a:r>
          </a:p>
          <a:p>
            <a:pPr lvl="1"/>
            <a:r>
              <a:rPr lang="en-GB" dirty="0"/>
              <a:t>Severity</a:t>
            </a:r>
          </a:p>
          <a:p>
            <a:pPr lvl="1"/>
            <a:r>
              <a:rPr lang="en-GB" dirty="0"/>
              <a:t>Accident type</a:t>
            </a:r>
          </a:p>
          <a:p>
            <a:pPr lvl="1"/>
            <a:r>
              <a:rPr lang="en-GB" dirty="0"/>
              <a:t>Road type</a:t>
            </a:r>
          </a:p>
          <a:p>
            <a:r>
              <a:rPr lang="en-GB" dirty="0"/>
              <a:t>This has been done via three different methods:</a:t>
            </a:r>
          </a:p>
          <a:p>
            <a:pPr lvl="1"/>
            <a:r>
              <a:rPr lang="en-GB" dirty="0"/>
              <a:t>Decision tree</a:t>
            </a:r>
          </a:p>
          <a:p>
            <a:pPr lvl="1"/>
            <a:r>
              <a:rPr lang="en-GB" dirty="0"/>
              <a:t>Random forest</a:t>
            </a:r>
          </a:p>
          <a:p>
            <a:pPr lvl="1"/>
            <a:r>
              <a:rPr lang="en-GB" dirty="0"/>
              <a:t>Sequential model in </a:t>
            </a:r>
            <a:r>
              <a:rPr lang="en-GB" dirty="0" err="1"/>
              <a:t>Tensorflow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470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22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2F52388-5708-4F85-AB58-ACA880AB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3722740"/>
            <a:ext cx="11382376" cy="225869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7C4F998-BF8F-4AB6-B4C7-11CCAEBF7C09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32071B-8973-4A2D-8892-4019B5586181}"/>
              </a:ext>
            </a:extLst>
          </p:cNvPr>
          <p:cNvSpPr txBox="1">
            <a:spLocks/>
          </p:cNvSpPr>
          <p:nvPr/>
        </p:nvSpPr>
        <p:spPr>
          <a:xfrm>
            <a:off x="990600" y="17824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is a decision tree with a maximal depth of 3. </a:t>
            </a:r>
          </a:p>
          <a:p>
            <a:r>
              <a:rPr lang="en-GB" dirty="0"/>
              <a:t>We also tried it with a depth of 5 and no maximal depth.</a:t>
            </a:r>
          </a:p>
        </p:txBody>
      </p:sp>
    </p:spTree>
    <p:extLst>
      <p:ext uri="{BB962C8B-B14F-4D97-AF65-F5344CB8AC3E}">
        <p14:creationId xmlns:p14="http://schemas.microsoft.com/office/powerpoint/2010/main" val="2886873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23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E0E795B-8766-4B73-8D0A-3D482611A800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7155DF5-C31F-4015-9450-F51228B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3447806"/>
            <a:ext cx="9705975" cy="272108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06FCF2E-8637-4F90-9474-0568DB9EFF49}"/>
              </a:ext>
            </a:extLst>
          </p:cNvPr>
          <p:cNvSpPr/>
          <p:nvPr/>
        </p:nvSpPr>
        <p:spPr>
          <a:xfrm>
            <a:off x="7848600" y="4219574"/>
            <a:ext cx="3409950" cy="904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63C9EFB-D366-48E4-ABC1-8499A98A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64" y="1272545"/>
            <a:ext cx="4330923" cy="1905098"/>
          </a:xfrm>
          <a:prstGeom prst="rect">
            <a:avLst/>
          </a:prstGeom>
        </p:spPr>
      </p:pic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5FCF516D-E85C-4CD2-883E-F4DE1FF28440}"/>
              </a:ext>
            </a:extLst>
          </p:cNvPr>
          <p:cNvSpPr txBox="1">
            <a:spLocks/>
          </p:cNvSpPr>
          <p:nvPr/>
        </p:nvSpPr>
        <p:spPr>
          <a:xfrm>
            <a:off x="933451" y="1504689"/>
            <a:ext cx="5589364" cy="190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important features used for </a:t>
            </a:r>
            <a:r>
              <a:rPr lang="en-GB" dirty="0">
                <a:solidFill>
                  <a:srgbClr val="800000"/>
                </a:solidFill>
              </a:rPr>
              <a:t>sequential model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sz="2000" dirty="0"/>
              <a:t>['</a:t>
            </a:r>
            <a:r>
              <a:rPr lang="en-GB" sz="2000" dirty="0" err="1"/>
              <a:t>AccType</a:t>
            </a:r>
            <a:r>
              <a:rPr lang="en-GB" sz="2000" dirty="0"/>
              <a:t>', 'Severity', 'Pedestrian’,  'Bicycle’]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81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FEDEE5-E8FA-40E8-A8CA-1E3A8E28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85D810-9453-49CF-89E9-FDDB8B81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en-GB" dirty="0"/>
              <a:t>mentioned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, 2-fold </a:t>
            </a:r>
            <a:r>
              <a:rPr lang="de-CH" dirty="0" err="1"/>
              <a:t>cross</a:t>
            </a:r>
            <a:r>
              <a:rPr lang="de-CH" dirty="0"/>
              <a:t> </a:t>
            </a:r>
            <a:r>
              <a:rPr lang="de-CH" dirty="0" err="1"/>
              <a:t>validation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an </a:t>
            </a:r>
            <a:r>
              <a:rPr lang="de-CH" dirty="0" err="1"/>
              <a:t>estimation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bandwidth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kernel</a:t>
            </a:r>
            <a:r>
              <a:rPr lang="de-CH" dirty="0"/>
              <a:t> </a:t>
            </a:r>
            <a:r>
              <a:rPr lang="de-CH" dirty="0" err="1"/>
              <a:t>density</a:t>
            </a:r>
            <a:r>
              <a:rPr lang="de-CH" dirty="0"/>
              <a:t>.</a:t>
            </a:r>
          </a:p>
          <a:p>
            <a:r>
              <a:rPr lang="de-CH" dirty="0"/>
              <a:t>Further, </a:t>
            </a:r>
            <a:r>
              <a:rPr lang="de-CH" dirty="0" err="1"/>
              <a:t>gaussian</a:t>
            </a:r>
            <a:r>
              <a:rPr lang="de-CH" dirty="0"/>
              <a:t> </a:t>
            </a:r>
            <a:r>
              <a:rPr lang="de-CH" dirty="0" err="1"/>
              <a:t>kernels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. 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display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in a nice </a:t>
            </a:r>
            <a:r>
              <a:rPr lang="de-CH" dirty="0" err="1"/>
              <a:t>manner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a simple linear </a:t>
            </a:r>
            <a:r>
              <a:rPr lang="de-CH" dirty="0" err="1"/>
              <a:t>interpolation</a:t>
            </a:r>
            <a:r>
              <a:rPr lang="de-CH" dirty="0"/>
              <a:t> </a:t>
            </a:r>
            <a:r>
              <a:rPr lang="de-CH" dirty="0" err="1"/>
              <a:t>scheme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calculated</a:t>
            </a:r>
            <a:r>
              <a:rPr lang="de-CH" dirty="0"/>
              <a:t> </a:t>
            </a:r>
            <a:r>
              <a:rPr lang="de-CH" dirty="0" err="1"/>
              <a:t>frames</a:t>
            </a:r>
            <a:r>
              <a:rPr lang="de-CH" dirty="0"/>
              <a:t>.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817FC6-277E-4C5E-A402-33B4E23B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D84158-D25E-492D-BDD2-CFF68088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718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CC62B-0039-4828-8B30-160B926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FB6A2-0690-4C2A-B11F-302A5E31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25</a:t>
            </a:fld>
            <a:endParaRPr lang="de-CH"/>
          </a:p>
        </p:txBody>
      </p:sp>
      <p:pic>
        <p:nvPicPr>
          <p:cNvPr id="7" name="KDE__accidents_involving_bicycles__2011_2020_seasons_15">
            <a:hlinkClick r:id="" action="ppaction://media"/>
            <a:extLst>
              <a:ext uri="{FF2B5EF4-FFF2-40B4-BE49-F238E27FC236}">
                <a16:creationId xmlns:a16="http://schemas.microsoft.com/office/drawing/2014/main" id="{16A2C43D-7750-436F-9E8A-56F1E231A4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0125" y="859420"/>
            <a:ext cx="5111750" cy="567949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FAD24B-5B00-4FC1-966F-918F635C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4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CC62B-0039-4828-8B30-160B926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FB6A2-0690-4C2A-B11F-302A5E31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26</a:t>
            </a:fld>
            <a:endParaRPr lang="de-CH"/>
          </a:p>
        </p:txBody>
      </p:sp>
      <p:pic>
        <p:nvPicPr>
          <p:cNvPr id="9" name="KDE__accidents_on_principal_roads__2011_2020_temperature_9">
            <a:hlinkClick r:id="" action="ppaction://media"/>
            <a:extLst>
              <a:ext uri="{FF2B5EF4-FFF2-40B4-BE49-F238E27FC236}">
                <a16:creationId xmlns:a16="http://schemas.microsoft.com/office/drawing/2014/main" id="{6D868E79-5261-483B-886E-B4F21234A1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3371" y="915870"/>
            <a:ext cx="5225257" cy="58056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FAD24B-5B00-4FC1-966F-918F635C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468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81D99-B9DE-4235-92A8-6E3AC82D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425" y="2832893"/>
            <a:ext cx="3105150" cy="1325563"/>
          </a:xfrm>
        </p:spPr>
        <p:txBody>
          <a:bodyPr/>
          <a:lstStyle/>
          <a:p>
            <a:r>
              <a:rPr lang="de-CH" dirty="0"/>
              <a:t>Questions 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CBE02A-F265-4864-BA89-D24080DF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00E2FB-F5DA-48C2-BD14-1ADE76C4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1724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1F4E7-32AB-4E01-9430-3E6E0104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6E758A-90DD-4237-AAC2-2924C31B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git repository can be found here: https://github.com/massstab/ESC403_project.git</a:t>
            </a:r>
          </a:p>
          <a:p>
            <a:endParaRPr lang="en-US" dirty="0"/>
          </a:p>
          <a:p>
            <a:r>
              <a:rPr lang="en-US" dirty="0"/>
              <a:t>Also the raw data and instructions how to tidy up the data and the codebook with the explanation of all labels can be found there.</a:t>
            </a:r>
          </a:p>
          <a:p>
            <a:endParaRPr lang="en-US" dirty="0"/>
          </a:p>
          <a:p>
            <a:r>
              <a:rPr lang="en-US" dirty="0"/>
              <a:t>The main accidents dataset can be found here: https://opendata.swiss/de/dataset/polizeilich-registrierte-verkehrsunfalle-auf-dem-stadtgebiet-zurich-seit-2011/resource/3bf3f12a-bf09-4e69-8cde-0df9e268d54b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meteo</a:t>
            </a:r>
            <a:r>
              <a:rPr lang="en-US" dirty="0"/>
              <a:t> data can be found here: https://data.stadt-zuerich.ch/dataset/ugz_meteodaten_stundenmittelwerte</a:t>
            </a:r>
          </a:p>
          <a:p>
            <a:endParaRPr lang="en-US" dirty="0"/>
          </a:p>
          <a:p>
            <a:r>
              <a:rPr lang="en-US" dirty="0"/>
              <a:t>The count of the pedestrian/cars/bike data can be found here: https://data.stadt-zuerich.ch/dataset/ted_taz_verkehrszaehlungen_werte_fussgaenger_velo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D1B513-AF6B-42DA-A76D-0FA9BD3D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3234F-A7D9-4251-A991-EE77D835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278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EC78E-9AA0-4F29-A233-0A631458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51506A-6135-4F04-BC65-3DFABF54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Questions that we tried to answer: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Which features in the data set are significant when accidents occur, correlations?</a:t>
            </a:r>
          </a:p>
          <a:p>
            <a:pPr lvl="1"/>
            <a:r>
              <a:rPr lang="en-GB" dirty="0"/>
              <a:t>Can we classify certain features in dependence of a subset of other features?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we find the underlying probability distribution of the samples?</a:t>
            </a:r>
          </a:p>
          <a:p>
            <a:pPr lvl="1"/>
            <a:r>
              <a:rPr lang="en-GB" dirty="0"/>
              <a:t>and what do they tell us?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19E15-8178-404B-8F9A-15EC1283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4312B-F4AE-4FC2-BBB3-9AD2D303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779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4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715C8-177B-4448-8BAA-7ECBF1053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quiet</a:t>
            </a:r>
            <a:r>
              <a:rPr lang="de-CH" dirty="0"/>
              <a:t> </a:t>
            </a:r>
            <a:r>
              <a:rPr lang="de-CH" dirty="0" err="1"/>
              <a:t>messy</a:t>
            </a:r>
            <a:r>
              <a:rPr lang="de-CH" dirty="0"/>
              <a:t>. </a:t>
            </a:r>
          </a:p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clean </a:t>
            </a:r>
            <a:r>
              <a:rPr lang="de-CH" dirty="0" err="1"/>
              <a:t>up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and save </a:t>
            </a:r>
            <a:r>
              <a:rPr lang="de-CH" dirty="0" err="1"/>
              <a:t>them</a:t>
            </a:r>
            <a:r>
              <a:rPr lang="de-CH" dirty="0"/>
              <a:t> in </a:t>
            </a:r>
            <a:r>
              <a:rPr lang="de-CH" dirty="0" err="1"/>
              <a:t>destinct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Link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certain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r>
              <a:rPr lang="de-CH" dirty="0" err="1"/>
              <a:t>With</a:t>
            </a:r>
            <a:r>
              <a:rPr lang="de-CH" dirty="0"/>
              <a:t> additional </a:t>
            </a:r>
            <a:r>
              <a:rPr lang="en-GB" dirty="0"/>
              <a:t>merging</a:t>
            </a:r>
            <a:r>
              <a:rPr lang="de-CH" dirty="0"/>
              <a:t> in a separate </a:t>
            </a:r>
            <a:r>
              <a:rPr lang="de-CH" dirty="0" err="1"/>
              <a:t>table</a:t>
            </a:r>
            <a:r>
              <a:rPr lang="de-CH" dirty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819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5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accidents in Zurich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97386CE-119D-431D-88A9-75A945BD8421}"/>
              </a:ext>
            </a:extLst>
          </p:cNvPr>
          <p:cNvSpPr/>
          <p:nvPr/>
        </p:nvSpPr>
        <p:spPr>
          <a:xfrm>
            <a:off x="598867" y="2700024"/>
            <a:ext cx="1667815" cy="184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71F2273-608B-48C3-93C6-23061F56AF1C}"/>
              </a:ext>
            </a:extLst>
          </p:cNvPr>
          <p:cNvSpPr/>
          <p:nvPr/>
        </p:nvSpPr>
        <p:spPr>
          <a:xfrm>
            <a:off x="2955700" y="2660179"/>
            <a:ext cx="8876027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E0520D-C934-4207-A9EE-53798E76B25B}"/>
              </a:ext>
            </a:extLst>
          </p:cNvPr>
          <p:cNvSpPr/>
          <p:nvPr/>
        </p:nvSpPr>
        <p:spPr>
          <a:xfrm>
            <a:off x="1745086" y="4547850"/>
            <a:ext cx="528677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05CF63-C621-4D63-8B70-FED704B8CA47}"/>
              </a:ext>
            </a:extLst>
          </p:cNvPr>
          <p:cNvSpPr/>
          <p:nvPr/>
        </p:nvSpPr>
        <p:spPr>
          <a:xfrm>
            <a:off x="11159543" y="4547850"/>
            <a:ext cx="672183" cy="180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EDCCFF78-D1AE-48D9-9FB8-E23E9CD31790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Drop unimportant columns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40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6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06A803-D34F-4526-BDE3-E2ECE1C28193}"/>
              </a:ext>
            </a:extLst>
          </p:cNvPr>
          <p:cNvSpPr/>
          <p:nvPr/>
        </p:nvSpPr>
        <p:spPr>
          <a:xfrm>
            <a:off x="2266682" y="2660179"/>
            <a:ext cx="669701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E47040-E4D7-4926-836D-FFE649CECA93}"/>
              </a:ext>
            </a:extLst>
          </p:cNvPr>
          <p:cNvSpPr/>
          <p:nvPr/>
        </p:nvSpPr>
        <p:spPr>
          <a:xfrm>
            <a:off x="10620242" y="4577702"/>
            <a:ext cx="565060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DC9456C-1B8E-461B-A006-135A763DE962}"/>
              </a:ext>
            </a:extLst>
          </p:cNvPr>
          <p:cNvSpPr/>
          <p:nvPr/>
        </p:nvSpPr>
        <p:spPr>
          <a:xfrm>
            <a:off x="590281" y="4588907"/>
            <a:ext cx="115265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AB6A5C-E602-4741-9168-16F4F5400C67}"/>
              </a:ext>
            </a:extLst>
          </p:cNvPr>
          <p:cNvSpPr/>
          <p:nvPr/>
        </p:nvSpPr>
        <p:spPr>
          <a:xfrm>
            <a:off x="7038841" y="4577702"/>
            <a:ext cx="3581401" cy="18084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2EEF0297-38CF-4D36-8A11-83635452C1AF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Change </a:t>
            </a:r>
            <a:r>
              <a:rPr lang="en-GB" sz="2800" dirty="0">
                <a:solidFill>
                  <a:srgbClr val="800000"/>
                </a:solidFill>
              </a:rPr>
              <a:t>strings to integer</a:t>
            </a:r>
            <a:r>
              <a:rPr lang="en-GB" sz="2800" dirty="0"/>
              <a:t>, and change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false/true statements to 0/1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94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7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870D70-A06A-4A14-BD86-57B5518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69" y="4632954"/>
            <a:ext cx="7979261" cy="167200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9AD160-EF45-4C65-8916-8A771A638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060046-000C-4479-AC4D-87E5645B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831948"/>
            <a:ext cx="11353800" cy="139972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B30E176-C74F-4170-9A13-EAAF9DF27858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Merge date objects to one column called Date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98016-7968-454F-855F-3FF98C290838}"/>
              </a:ext>
            </a:extLst>
          </p:cNvPr>
          <p:cNvSpPr/>
          <p:nvPr/>
        </p:nvSpPr>
        <p:spPr>
          <a:xfrm>
            <a:off x="6780727" y="2587972"/>
            <a:ext cx="1429556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1E7CACB-FA1B-471E-B37E-53538DCECFDA}"/>
              </a:ext>
            </a:extLst>
          </p:cNvPr>
          <p:cNvSpPr/>
          <p:nvPr/>
        </p:nvSpPr>
        <p:spPr>
          <a:xfrm>
            <a:off x="6949761" y="4475644"/>
            <a:ext cx="2052571" cy="201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85C1366-823A-4795-A340-5E3049C7FD62}"/>
              </a:ext>
            </a:extLst>
          </p:cNvPr>
          <p:cNvSpPr/>
          <p:nvPr/>
        </p:nvSpPr>
        <p:spPr>
          <a:xfrm>
            <a:off x="10856890" y="2587972"/>
            <a:ext cx="916008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464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9C3B6F9-A169-49A8-B27F-82C0D462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2"/>
            <a:ext cx="10515600" cy="2872610"/>
          </a:xfrm>
        </p:spPr>
        <p:txBody>
          <a:bodyPr/>
          <a:lstStyle/>
          <a:p>
            <a:endParaRPr lang="de-CH" dirty="0"/>
          </a:p>
          <a:p>
            <a:r>
              <a:rPr lang="de-CH" dirty="0"/>
              <a:t>Drop </a:t>
            </a:r>
            <a:r>
              <a:rPr lang="en-GB" dirty="0"/>
              <a:t>unimportant rows and columns</a:t>
            </a:r>
          </a:p>
          <a:p>
            <a:r>
              <a:rPr lang="en-GB" dirty="0"/>
              <a:t>Take the average of the remaining data, with respect to n measurement locations.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8CBDEF-4B65-4905-BF92-AD8FE314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preparation</a:t>
            </a:r>
            <a:r>
              <a:rPr lang="de-CH" dirty="0"/>
              <a:t>, </a:t>
            </a:r>
            <a:r>
              <a:rPr lang="de-CH" dirty="0" err="1"/>
              <a:t>meteo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E272A-D638-4AB9-8A13-BE95D4F5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EB7037-0D82-4DAA-AAC2-1511DBD0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8</a:t>
            </a:fld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7172F68-C13A-4BB4-8D6D-D1532E8B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474990"/>
            <a:ext cx="4882753" cy="16376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BD7D9A-F1D1-4DA7-809B-D23AC61E6430}"/>
              </a:ext>
            </a:extLst>
          </p:cNvPr>
          <p:cNvSpPr/>
          <p:nvPr/>
        </p:nvSpPr>
        <p:spPr>
          <a:xfrm>
            <a:off x="4604197" y="4350001"/>
            <a:ext cx="126213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F47504-0C0C-4574-9C5E-C2E6CD3797DA}"/>
              </a:ext>
            </a:extLst>
          </p:cNvPr>
          <p:cNvSpPr/>
          <p:nvPr/>
        </p:nvSpPr>
        <p:spPr>
          <a:xfrm>
            <a:off x="3581400" y="4350000"/>
            <a:ext cx="4882753" cy="60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BC5F11-F8BA-44FD-B0BE-66C9DF84A5C1}"/>
              </a:ext>
            </a:extLst>
          </p:cNvPr>
          <p:cNvSpPr/>
          <p:nvPr/>
        </p:nvSpPr>
        <p:spPr>
          <a:xfrm>
            <a:off x="3581400" y="5231342"/>
            <a:ext cx="4882753" cy="60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81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9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counts of cars on the road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Drop unimportant columns</a:t>
            </a:r>
          </a:p>
        </p:txBody>
      </p:sp>
      <p:pic>
        <p:nvPicPr>
          <p:cNvPr id="12" name="Inhaltsplatzhalter 5">
            <a:extLst>
              <a:ext uri="{FF2B5EF4-FFF2-40B4-BE49-F238E27FC236}">
                <a16:creationId xmlns:a16="http://schemas.microsoft.com/office/drawing/2014/main" id="{7C7B6C9E-B352-495B-BF1E-16400B70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0" y="3831003"/>
            <a:ext cx="10973098" cy="148826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32CF8B1-3E69-4D93-9C69-EA823E46F60B}"/>
              </a:ext>
            </a:extLst>
          </p:cNvPr>
          <p:cNvSpPr/>
          <p:nvPr/>
        </p:nvSpPr>
        <p:spPr>
          <a:xfrm>
            <a:off x="669701" y="3689115"/>
            <a:ext cx="4050405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7725C4-9E07-4963-901E-19D85E2DAD71}"/>
              </a:ext>
            </a:extLst>
          </p:cNvPr>
          <p:cNvSpPr/>
          <p:nvPr/>
        </p:nvSpPr>
        <p:spPr>
          <a:xfrm>
            <a:off x="5761149" y="3689115"/>
            <a:ext cx="352452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A228FC8-962F-424C-BE9F-5AF318A4851C}"/>
              </a:ext>
            </a:extLst>
          </p:cNvPr>
          <p:cNvSpPr/>
          <p:nvPr/>
        </p:nvSpPr>
        <p:spPr>
          <a:xfrm>
            <a:off x="10129234" y="3689115"/>
            <a:ext cx="5344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EB227B-5AB5-45B9-8609-8E63D2021AA4}"/>
              </a:ext>
            </a:extLst>
          </p:cNvPr>
          <p:cNvSpPr/>
          <p:nvPr/>
        </p:nvSpPr>
        <p:spPr>
          <a:xfrm>
            <a:off x="10904796" y="3681501"/>
            <a:ext cx="568282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874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1047</Words>
  <Application>Microsoft Office PowerPoint</Application>
  <PresentationFormat>Breitbild</PresentationFormat>
  <Paragraphs>237</Paragraphs>
  <Slides>28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 Introduction to Data Science Project  Accident Analysis in Zurich  David Linder, Marcelo Looser</vt:lpstr>
      <vt:lpstr>Content</vt:lpstr>
      <vt:lpstr>Introduction</vt:lpstr>
      <vt:lpstr>Data preparation</vt:lpstr>
      <vt:lpstr>Data preparation, accidents in Zurich</vt:lpstr>
      <vt:lpstr>Data preparation, accident data</vt:lpstr>
      <vt:lpstr>Data preparation, accident data</vt:lpstr>
      <vt:lpstr>Data preparation, meteo data</vt:lpstr>
      <vt:lpstr>Data preparation, counts of cars on the road</vt:lpstr>
      <vt:lpstr>Data preparation, counts of pedestrians and bicycles on the road</vt:lpstr>
      <vt:lpstr>Data preparation, merging</vt:lpstr>
      <vt:lpstr>Data preparation, merging</vt:lpstr>
      <vt:lpstr>Data preparation</vt:lpstr>
      <vt:lpstr>Exploratory analysis, technicalities</vt:lpstr>
      <vt:lpstr>Exploratory analysis</vt:lpstr>
      <vt:lpstr>Exploratory analysis</vt:lpstr>
      <vt:lpstr>Exploratory analysis</vt:lpstr>
      <vt:lpstr>Exploratory analysis</vt:lpstr>
      <vt:lpstr>Exploratory analysis</vt:lpstr>
      <vt:lpstr>Exploratory analysis</vt:lpstr>
      <vt:lpstr>Classifications </vt:lpstr>
      <vt:lpstr>Classifications </vt:lpstr>
      <vt:lpstr>Classifications</vt:lpstr>
      <vt:lpstr>Kernel density estimation</vt:lpstr>
      <vt:lpstr>Kernel density estimation</vt:lpstr>
      <vt:lpstr>Kernel density estimation</vt:lpstr>
      <vt:lpstr>Questions 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Project  David Linder, Marcelo Looser</dc:title>
  <dc:creator>Marcelo Looser</dc:creator>
  <cp:lastModifiedBy>Marcelo Looser</cp:lastModifiedBy>
  <cp:revision>45</cp:revision>
  <dcterms:created xsi:type="dcterms:W3CDTF">2021-05-24T12:58:48Z</dcterms:created>
  <dcterms:modified xsi:type="dcterms:W3CDTF">2021-05-24T21:44:22Z</dcterms:modified>
</cp:coreProperties>
</file>